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7" r:id="rId2"/>
  </p:sldMasterIdLst>
  <p:notesMasterIdLst>
    <p:notesMasterId r:id="rId14"/>
  </p:notesMasterIdLst>
  <p:sldIdLst>
    <p:sldId id="256" r:id="rId3"/>
    <p:sldId id="261" r:id="rId4"/>
    <p:sldId id="270" r:id="rId5"/>
    <p:sldId id="266" r:id="rId6"/>
    <p:sldId id="309" r:id="rId7"/>
    <p:sldId id="275" r:id="rId8"/>
    <p:sldId id="276" r:id="rId9"/>
    <p:sldId id="260" r:id="rId10"/>
    <p:sldId id="294" r:id="rId11"/>
    <p:sldId id="295" r:id="rId12"/>
    <p:sldId id="29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4F11C-A62C-4B94-AB0E-83AC5CB7F572}" type="datetimeFigureOut">
              <a:rPr lang="en-MY" smtClean="0"/>
              <a:t>5/4/2024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4B4B7-B855-4A0E-B246-6AEE615E394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541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2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7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3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0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7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238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0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4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9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32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12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18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38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08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3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48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pe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68" lvl="0" indent="-257168" algn="ctr" rtl="0">
              <a:spcBef>
                <a:spcPts val="0"/>
              </a:spcBef>
              <a:spcAft>
                <a:spcPts val="0"/>
              </a:spcAft>
              <a:defRPr/>
            </a:lvl1pPr>
            <a:lvl2pPr marL="557198" lvl="1" indent="-214307" algn="ctr" rtl="0">
              <a:spcBef>
                <a:spcPts val="0"/>
              </a:spcBef>
              <a:spcAft>
                <a:spcPts val="0"/>
              </a:spcAft>
              <a:defRPr/>
            </a:lvl2pPr>
            <a:lvl3pPr marL="857229" lvl="2" indent="-171446" algn="ctr" rtl="0">
              <a:spcBef>
                <a:spcPts val="0"/>
              </a:spcBef>
              <a:spcAft>
                <a:spcPts val="0"/>
              </a:spcAft>
              <a:defRPr/>
            </a:lvl3pPr>
            <a:lvl4pPr marL="1200121" lvl="3" indent="-171446" algn="ctr" rtl="0">
              <a:spcBef>
                <a:spcPts val="0"/>
              </a:spcBef>
              <a:spcAft>
                <a:spcPts val="0"/>
              </a:spcAft>
              <a:defRPr/>
            </a:lvl4pPr>
            <a:lvl5pPr marL="1543012" lvl="4" indent="-171446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53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10449000" cy="13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449000" cy="42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33387" lvl="0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 sz="4267"/>
            </a:lvl1pPr>
            <a:lvl2pPr marL="752456" lvl="1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971526" lvl="2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200121" lvl="3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419190" lvl="4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762081" lvl="5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104973" lvl="6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2447864" lvl="7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790756" lvl="8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95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6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10449000" cy="13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130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4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5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1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87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576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68213"/>
            <a:ext cx="12192000" cy="58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41601766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628-D74F-B99E-BF7B-7E9FE6A25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101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0129B-FBE4-E19A-8419-34A05DB79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Mico Siahaan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3510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8209492" cy="133342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" sz="5333">
                <a:solidFill>
                  <a:srgbClr val="FFFFFF"/>
                </a:solidFill>
                <a:sym typeface="Cabin"/>
              </a:rPr>
              <a:t>Terminology: </a:t>
            </a:r>
            <a:r>
              <a:rPr lang="en" sz="5333">
                <a:solidFill>
                  <a:srgbClr val="FF9300"/>
                </a:solidFill>
                <a:sym typeface="Cabin"/>
              </a:rPr>
              <a:t>Inheritance</a:t>
            </a:r>
          </a:p>
        </p:txBody>
      </p:sp>
      <p:sp>
        <p:nvSpPr>
          <p:cNvPr id="511" name="Shape 511"/>
          <p:cNvSpPr/>
          <p:nvPr/>
        </p:nvSpPr>
        <p:spPr>
          <a:xfrm>
            <a:off x="1212135" y="5580021"/>
            <a:ext cx="10133199" cy="470400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ct val="25000"/>
            </a:pP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3067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en.wikipedia.org</a:t>
            </a:r>
            <a:r>
              <a:rPr lang="en" sz="3067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/wiki/Object-</a:t>
            </a:r>
            <a:r>
              <a:rPr lang="en" sz="3067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oriented_programming</a:t>
            </a:r>
            <a:endParaRPr lang="en" sz="3067" kern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564693" y="2885024"/>
            <a:ext cx="11045372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ct val="25000"/>
            </a:pP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‘Subclasses’ are more specialized versions of a class, which </a:t>
            </a:r>
            <a:r>
              <a:rPr lang="en" sz="3067" kern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inherit</a:t>
            </a: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attributes and behaviors from their parent classes, and can introduce their own.  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749041"/>
            <a:ext cx="1998133" cy="133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316931" y="205667"/>
            <a:ext cx="7136400" cy="626999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class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PartyAnimal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x = 0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name = ""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__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init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__(self,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nam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nam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print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self.name,"constructed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"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</a:pPr>
            <a:endParaRPr sz="2133" kern="0" dirty="0">
              <a:solidFill>
                <a:srgbClr val="FFFF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party(self) 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+ 1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print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self.name,"party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count",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40FF"/>
              </a:buClr>
            </a:pPr>
            <a:endParaRPr sz="2133" kern="0" dirty="0">
              <a:solidFill>
                <a:srgbClr val="FFFF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40FF"/>
              </a:buClr>
              <a:buSzPct val="25000"/>
            </a:pP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class </a:t>
            </a:r>
            <a:r>
              <a:rPr lang="en" sz="2133" kern="0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FootballFan</a:t>
            </a: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PartyAnimal</a:t>
            </a: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):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points = 0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touchdown(self):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+ 7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self.party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print</a:t>
            </a:r>
            <a:r>
              <a:rPr lang="en-US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self.name,"points",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-US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00F9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628509" y="804267"/>
            <a:ext cx="4337305" cy="2246811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 = </a:t>
            </a: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PartyAnimal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("Sally")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s.party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  <a:p>
            <a:pPr defTabSz="1219170">
              <a:buClr>
                <a:srgbClr val="FFFFFF"/>
              </a:buClr>
            </a:pPr>
            <a:endParaRPr sz="2133" kern="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 = </a:t>
            </a: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FootballFan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("Jim")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j.party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j.touchdown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</p:txBody>
      </p:sp>
      <p:sp>
        <p:nvSpPr>
          <p:cNvPr id="520" name="Shape 520"/>
          <p:cNvSpPr/>
          <p:nvPr/>
        </p:nvSpPr>
        <p:spPr>
          <a:xfrm>
            <a:off x="7578963" y="3813995"/>
            <a:ext cx="4436399" cy="1599599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40FF"/>
              </a:buClr>
              <a:buSzPct val="25000"/>
            </a:pPr>
            <a:r>
              <a:rPr lang="en" sz="2400" kern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FootballFan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 class which extends </a:t>
            </a:r>
            <a:r>
              <a:rPr lang="en" sz="2400" kern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400" kern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It has all the capabilities of PartyAnimal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kern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more.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730EE-C2E5-7C08-A190-F1ABBE52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&amp; Objects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1673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9208680" cy="1333425"/>
          </a:xfrm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accent3"/>
              </a:buClr>
              <a:buSzPct val="25000"/>
            </a:pPr>
            <a:r>
              <a:rPr lang="en" sz="6267">
                <a:solidFill>
                  <a:srgbClr val="FFD966"/>
                </a:solidFill>
                <a:sym typeface="Cabin"/>
              </a:rPr>
              <a:t>Definitions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896333" y="1904926"/>
            <a:ext cx="10449000" cy="3959364"/>
          </a:xfrm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 marL="567264" indent="-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Class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- a template</a:t>
            </a: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Method or Message 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- A defined capability of a class </a:t>
            </a:r>
            <a:endParaRPr lang="en-US" sz="3067" dirty="0">
              <a:solidFill>
                <a:srgbClr val="FFFFFF"/>
              </a:solidFill>
              <a:sym typeface="Cabin"/>
            </a:endParaRP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Field or attribute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- A bit of data in a class</a:t>
            </a: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Object or Instance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- A particular instance of a class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889000"/>
            <a:ext cx="1998133" cy="133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6456" y="548640"/>
            <a:ext cx="7351485" cy="500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4180114" y="1920239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</a:t>
            </a:r>
          </a:p>
        </p:txBody>
      </p:sp>
      <p:sp>
        <p:nvSpPr>
          <p:cNvPr id="213" name="Shape 213"/>
          <p:cNvSpPr/>
          <p:nvPr/>
        </p:nvSpPr>
        <p:spPr>
          <a:xfrm>
            <a:off x="245181" y="953589"/>
            <a:ext cx="1821543" cy="816428"/>
          </a:xfrm>
          <a:prstGeom prst="rect">
            <a:avLst/>
          </a:prstGeom>
          <a:solidFill>
            <a:srgbClr val="00F900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3467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</p:txBody>
      </p:sp>
      <p:sp>
        <p:nvSpPr>
          <p:cNvPr id="214" name="Shape 214"/>
          <p:cNvSpPr/>
          <p:nvPr/>
        </p:nvSpPr>
        <p:spPr>
          <a:xfrm>
            <a:off x="10072914" y="5218611"/>
            <a:ext cx="1821543" cy="816428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</a:t>
            </a:r>
          </a:p>
        </p:txBody>
      </p:sp>
      <p:sp>
        <p:nvSpPr>
          <p:cNvPr id="215" name="Shape 215"/>
          <p:cNvSpPr/>
          <p:nvPr/>
        </p:nvSpPr>
        <p:spPr>
          <a:xfrm>
            <a:off x="3795486" y="3546566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String</a:t>
            </a:r>
          </a:p>
        </p:txBody>
      </p:sp>
      <p:sp>
        <p:nvSpPr>
          <p:cNvPr id="216" name="Shape 216"/>
          <p:cNvSpPr/>
          <p:nvPr/>
        </p:nvSpPr>
        <p:spPr>
          <a:xfrm>
            <a:off x="7315201" y="2821577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</a:t>
            </a:r>
          </a:p>
        </p:txBody>
      </p:sp>
      <p:sp>
        <p:nvSpPr>
          <p:cNvPr id="217" name="Shape 217"/>
          <p:cNvSpPr/>
          <p:nvPr/>
        </p:nvSpPr>
        <p:spPr>
          <a:xfrm>
            <a:off x="6799943" y="1227909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0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Dictionary</a:t>
            </a:r>
          </a:p>
        </p:txBody>
      </p:sp>
      <p:cxnSp>
        <p:nvCxnSpPr>
          <p:cNvPr id="218" name="Shape 218"/>
          <p:cNvCxnSpPr/>
          <p:nvPr/>
        </p:nvCxnSpPr>
        <p:spPr>
          <a:xfrm flipH="1">
            <a:off x="6022250" y="1545465"/>
            <a:ext cx="846481" cy="773255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 rot="10800000" flipH="1">
            <a:off x="5981521" y="2047741"/>
            <a:ext cx="1116169" cy="502276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 rot="10800000" flipH="1">
            <a:off x="4893971" y="2756079"/>
            <a:ext cx="57240" cy="772732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 rot="10800000">
            <a:off x="5924282" y="2691683"/>
            <a:ext cx="1416676" cy="412124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2" name="Shape 222"/>
          <p:cNvCxnSpPr/>
          <p:nvPr/>
        </p:nvCxnSpPr>
        <p:spPr>
          <a:xfrm flipH="1">
            <a:off x="5108619" y="2781837"/>
            <a:ext cx="300507" cy="695460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3" name="Shape 223"/>
          <p:cNvCxnSpPr/>
          <p:nvPr/>
        </p:nvCxnSpPr>
        <p:spPr>
          <a:xfrm rot="10800000">
            <a:off x="2260957" y="1442434"/>
            <a:ext cx="1803043" cy="605308"/>
          </a:xfrm>
          <a:prstGeom prst="straightConnector1">
            <a:avLst/>
          </a:prstGeom>
          <a:noFill/>
          <a:ln w="76200" cap="flat" cmpd="sng">
            <a:solidFill>
              <a:srgbClr val="00F900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4" name="Shape 224"/>
          <p:cNvCxnSpPr/>
          <p:nvPr/>
        </p:nvCxnSpPr>
        <p:spPr>
          <a:xfrm rot="10800000">
            <a:off x="8342648" y="3747753"/>
            <a:ext cx="1574085" cy="1687132"/>
          </a:xfrm>
          <a:prstGeom prst="straightConnector1">
            <a:avLst/>
          </a:prstGeom>
          <a:noFill/>
          <a:ln w="76200" cap="flat" cmpd="sng">
            <a:solidFill>
              <a:srgbClr val="FF9300"/>
            </a:solidFill>
            <a:prstDash val="solid"/>
            <a:miter/>
            <a:headEnd type="triangle" w="lg" len="lg"/>
            <a:tailEnd type="none" w="med" len="med"/>
          </a:ln>
        </p:spPr>
      </p:cxnSp>
      <p:sp>
        <p:nvSpPr>
          <p:cNvPr id="225" name="Shape 225"/>
          <p:cNvSpPr/>
          <p:nvPr/>
        </p:nvSpPr>
        <p:spPr>
          <a:xfrm>
            <a:off x="311702" y="4441371"/>
            <a:ext cx="2409372" cy="186798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0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Class: An Object Template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FFC000"/>
                </a:solidFill>
              </a:rPr>
              <a:t>Some Python Objects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131" y="2090381"/>
            <a:ext cx="2180405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x =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abc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type(x)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str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type(2.5)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'float'&gt;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type(2)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 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y = list()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type(y)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 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'list'&gt;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z =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dict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type(z)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dict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7314" y="1845699"/>
            <a:ext cx="69801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(x)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 </a:t>
            </a:r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'capitalize',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casefold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'center', 'count', 'encode',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endswith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expandtabs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'find', 'format', </a:t>
            </a:r>
            <a:r>
              <a:rPr lang="is-I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'lower',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lstrip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maketrans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'partition', 'replace',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rfind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rindex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rjust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rpartition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rsplit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rstrip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'split',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splitlines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startswith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'strip',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swapcase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'title', 'translate', 'upper',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zfill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]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(y)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</a:t>
            </a:r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'append', 'clear', 'copy', 'count', 'extend', 'index', 'insert', 'pop', 'remove', 'reverse', 'sort']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(z)</a:t>
            </a:r>
          </a:p>
          <a:p>
            <a:pPr defTabSz="1219170"/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[…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,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'clear', 'copy',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fromkeys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'get', 'items', 'keys', 'pop',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popitem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setdefault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'update', 'values']</a:t>
            </a:r>
          </a:p>
        </p:txBody>
      </p:sp>
    </p:spTree>
    <p:extLst>
      <p:ext uri="{BB962C8B-B14F-4D97-AF65-F5344CB8AC3E}">
        <p14:creationId xmlns:p14="http://schemas.microsoft.com/office/powerpoint/2010/main" val="333920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866776" y="1152526"/>
            <a:ext cx="6124744" cy="231457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b" anchorCtr="0">
            <a:noAutofit/>
          </a:bodyPr>
          <a:lstStyle/>
          <a:p>
            <a:pPr>
              <a:buClr>
                <a:schemeClr val="accent3"/>
              </a:buClr>
              <a:buSzPct val="25000"/>
            </a:pPr>
            <a:r>
              <a:rPr lang="en" sz="6267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Sample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65" y="1897485"/>
            <a:ext cx="4711340" cy="313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743767" y="710138"/>
            <a:ext cx="4116000" cy="5515593"/>
          </a:xfrm>
          <a:prstGeom prst="rect">
            <a:avLst/>
          </a:prstGeom>
          <a:noFill/>
          <a:ln w="12700" cap="flat" cmpd="sng">
            <a:solidFill>
              <a:srgbClr val="FFFB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class</a:t>
            </a:r>
            <a:r>
              <a:rPr lang="en" sz="2667" dirty="0">
                <a:solidFill>
                  <a:srgbClr val="FF2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</a:p>
          <a:p>
            <a:pPr>
              <a:buClr>
                <a:srgbClr val="FFFB00"/>
              </a:buClr>
              <a:buSzPct val="25000"/>
            </a:pPr>
            <a:r>
              <a:rPr lang="en" sz="2667" dirty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x = 0</a:t>
            </a:r>
          </a:p>
          <a:p>
            <a:pPr>
              <a:buClr>
                <a:srgbClr val="FFFFFF"/>
              </a:buClr>
            </a:pPr>
            <a:endParaRPr sz="26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party(self) :</a:t>
            </a: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+ 1</a:t>
            </a: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print</a:t>
            </a:r>
            <a:r>
              <a:rPr lang="en-US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"So far",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-US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667" dirty="0">
              <a:solidFill>
                <a:srgbClr val="00F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FFFF"/>
              </a:buClr>
            </a:pPr>
            <a:endParaRPr sz="26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9300"/>
              </a:buClr>
              <a:buSzPct val="25000"/>
            </a:pP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 = </a:t>
            </a:r>
            <a:r>
              <a:rPr lang="en" sz="2667" dirty="0" err="1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FFFF"/>
              </a:buClr>
            </a:pPr>
            <a:endParaRPr sz="2667" dirty="0">
              <a:solidFill>
                <a:srgbClr val="FF9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</p:txBody>
      </p:sp>
      <p:sp>
        <p:nvSpPr>
          <p:cNvPr id="341" name="Shape 341"/>
          <p:cNvSpPr/>
          <p:nvPr/>
        </p:nvSpPr>
        <p:spPr>
          <a:xfrm>
            <a:off x="8214731" y="479630"/>
            <a:ext cx="3218112" cy="1382356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DFF"/>
              </a:buClr>
              <a:buSzPct val="25000"/>
            </a:pPr>
            <a:r>
              <a:rPr lang="en" sz="2667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is the template for making </a:t>
            </a: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objects</a:t>
            </a:r>
          </a:p>
        </p:txBody>
      </p:sp>
      <p:sp>
        <p:nvSpPr>
          <p:cNvPr id="342" name="Shape 342"/>
          <p:cNvSpPr/>
          <p:nvPr/>
        </p:nvSpPr>
        <p:spPr>
          <a:xfrm>
            <a:off x="101244" y="710138"/>
            <a:ext cx="3519715" cy="888273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26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class is a reserved word</a:t>
            </a:r>
          </a:p>
        </p:txBody>
      </p:sp>
      <p:sp>
        <p:nvSpPr>
          <p:cNvPr id="343" name="Shape 343"/>
          <p:cNvSpPr/>
          <p:nvPr/>
        </p:nvSpPr>
        <p:spPr>
          <a:xfrm>
            <a:off x="8345359" y="2122714"/>
            <a:ext cx="3389087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B00"/>
              </a:buClr>
              <a:buSzPct val="25000"/>
            </a:pPr>
            <a:r>
              <a:rPr lang="en" sz="2667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Each PartyAnimal object has a bit of data</a:t>
            </a:r>
          </a:p>
        </p:txBody>
      </p:sp>
      <p:sp>
        <p:nvSpPr>
          <p:cNvPr id="344" name="Shape 344"/>
          <p:cNvSpPr/>
          <p:nvPr/>
        </p:nvSpPr>
        <p:spPr>
          <a:xfrm>
            <a:off x="101244" y="2357846"/>
            <a:ext cx="3519715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900"/>
              </a:buClr>
              <a:buSzPct val="25000"/>
            </a:pPr>
            <a:r>
              <a:rPr lang="en" sz="2667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Each PartyAnimal object has a bit of code</a:t>
            </a:r>
          </a:p>
        </p:txBody>
      </p:sp>
      <p:sp>
        <p:nvSpPr>
          <p:cNvPr id="345" name="Shape 345"/>
          <p:cNvSpPr/>
          <p:nvPr/>
        </p:nvSpPr>
        <p:spPr>
          <a:xfrm>
            <a:off x="8214731" y="3520102"/>
            <a:ext cx="3519715" cy="119324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9300"/>
              </a:buClr>
              <a:buSzPct val="25000"/>
            </a:pPr>
            <a:r>
              <a:rPr lang="en-US" sz="2667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Construct 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" sz="2667" dirty="0" err="1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object</a:t>
            </a:r>
            <a:r>
              <a:rPr lang="en-US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store in an</a:t>
            </a:r>
            <a:endParaRPr lang="en" sz="2667" dirty="0">
              <a:solidFill>
                <a:srgbClr val="FF9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33474" y="4924698"/>
            <a:ext cx="2728685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Tell the </a:t>
            </a:r>
            <a:r>
              <a:rPr lang="en-US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 to run the party() code</a:t>
            </a:r>
            <a:r>
              <a:rPr lang="en-US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within it</a:t>
            </a:r>
            <a:endParaRPr lang="en" sz="2667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47" name="Shape 347"/>
          <p:cNvCxnSpPr/>
          <p:nvPr/>
        </p:nvCxnSpPr>
        <p:spPr>
          <a:xfrm>
            <a:off x="5494985" y="1598411"/>
            <a:ext cx="3062400" cy="669600"/>
          </a:xfrm>
          <a:prstGeom prst="straightConnector1">
            <a:avLst/>
          </a:prstGeom>
          <a:noFill/>
          <a:ln w="76200" cap="flat" cmpd="sng">
            <a:solidFill>
              <a:srgbClr val="FFFB00"/>
            </a:solidFill>
            <a:prstDash val="solid"/>
            <a:miter/>
            <a:headEnd type="stealth" w="lg" len="lg"/>
            <a:tailEnd type="none" w="med" len="med"/>
          </a:ln>
        </p:spPr>
      </p:cxnSp>
      <p:sp>
        <p:nvSpPr>
          <p:cNvPr id="349" name="Shape 349"/>
          <p:cNvSpPr/>
          <p:nvPr/>
        </p:nvSpPr>
        <p:spPr>
          <a:xfrm>
            <a:off x="8306313" y="4924698"/>
            <a:ext cx="3666984" cy="49595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DFF"/>
              </a:buClr>
              <a:buSzPct val="25000"/>
            </a:pP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</a:t>
            </a: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</a:t>
            </a: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350" name="Shape 350"/>
          <p:cNvCxnSpPr>
            <a:endCxn id="349" idx="1"/>
          </p:cNvCxnSpPr>
          <p:nvPr/>
        </p:nvCxnSpPr>
        <p:spPr>
          <a:xfrm flipV="1">
            <a:off x="5494985" y="5172677"/>
            <a:ext cx="2811328" cy="36632"/>
          </a:xfrm>
          <a:prstGeom prst="straightConnector1">
            <a:avLst/>
          </a:prstGeom>
          <a:noFill/>
          <a:ln w="76200" cap="flat" cmpd="sng">
            <a:solidFill>
              <a:srgbClr val="FFFB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2" name="Shape 347"/>
          <p:cNvCxnSpPr>
            <a:endCxn id="345" idx="1"/>
          </p:cNvCxnSpPr>
          <p:nvPr/>
        </p:nvCxnSpPr>
        <p:spPr>
          <a:xfrm flipV="1">
            <a:off x="6811618" y="4116727"/>
            <a:ext cx="1403113" cy="4701"/>
          </a:xfrm>
          <a:prstGeom prst="straightConnector1">
            <a:avLst/>
          </a:prstGeom>
          <a:noFill/>
          <a:ln w="76200" cap="flat" cmpd="sng">
            <a:solidFill>
              <a:srgbClr val="FF9300"/>
            </a:solidFill>
            <a:prstDash val="solid"/>
            <a:miter/>
            <a:headEnd type="stealth" w="lg" len="lg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9FFF-B04C-7434-6F03-2916F3D1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</a:t>
            </a:r>
            <a:r>
              <a:rPr lang="en-US" dirty="0"/>
              <a:t>() dan help()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1E2A-F4AD-18E2-7597-64A814872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1763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dir</a:t>
            </a:r>
            <a:r>
              <a:rPr lang="en-US" sz="2400" dirty="0"/>
              <a:t>():  build-in function to check objects and functions/methods lists in an object. </a:t>
            </a:r>
          </a:p>
          <a:p>
            <a:r>
              <a:rPr lang="en-US" sz="2400" dirty="0"/>
              <a:t>help(): built-in function to read a object’s documentation/help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686724-45E1-6619-3118-EC9922C9FF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0139" y="2033013"/>
            <a:ext cx="6113661" cy="2397583"/>
          </a:xfrm>
        </p:spPr>
      </p:pic>
    </p:spTree>
    <p:extLst>
      <p:ext uri="{BB962C8B-B14F-4D97-AF65-F5344CB8AC3E}">
        <p14:creationId xmlns:p14="http://schemas.microsoft.com/office/powerpoint/2010/main" val="19068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9300"/>
              </a:buClr>
              <a:buSzPct val="25000"/>
            </a:pPr>
            <a:r>
              <a:rPr lang="en" sz="6267">
                <a:solidFill>
                  <a:srgbClr val="FFD966"/>
                </a:solidFill>
                <a:sym typeface="Cabin"/>
              </a:rPr>
              <a:t>Inheritance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marL="609585" indent="-499521">
              <a:spcBef>
                <a:spcPts val="0"/>
              </a:spcBef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When we make a new class - we can reuse an existing class and </a:t>
            </a:r>
            <a:r>
              <a:rPr lang="en" sz="3067" dirty="0">
                <a:solidFill>
                  <a:srgbClr val="FF9300"/>
                </a:solidFill>
                <a:sym typeface="Cabin"/>
              </a:rPr>
              <a:t>inherit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all the capabilities of an existing class and then add our own little bit to make our new class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Another form of store and reuse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Write once - reuse many times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The new class (child) has all the capabilities of the old class (parent) - and then some more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115</TotalTime>
  <Words>650</Words>
  <Application>Microsoft Office PowerPoint</Application>
  <PresentationFormat>Widescreen</PresentationFormat>
  <Paragraphs>90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Cabin</vt:lpstr>
      <vt:lpstr>Courier</vt:lpstr>
      <vt:lpstr>Gill Sans</vt:lpstr>
      <vt:lpstr>Arial</vt:lpstr>
      <vt:lpstr>Calibri</vt:lpstr>
      <vt:lpstr>Calisto MT</vt:lpstr>
      <vt:lpstr>Wingdings 2</vt:lpstr>
      <vt:lpstr>Slate</vt:lpstr>
      <vt:lpstr>Title &amp; Subtitle</vt:lpstr>
      <vt:lpstr>Python 101</vt:lpstr>
      <vt:lpstr>Classes &amp; Objects</vt:lpstr>
      <vt:lpstr>Definitions</vt:lpstr>
      <vt:lpstr>PowerPoint Presentation</vt:lpstr>
      <vt:lpstr>Some Python Objects</vt:lpstr>
      <vt:lpstr>A Sample Class</vt:lpstr>
      <vt:lpstr>PowerPoint Presentation</vt:lpstr>
      <vt:lpstr>dir() dan help()</vt:lpstr>
      <vt:lpstr>Inheritance</vt:lpstr>
      <vt:lpstr>Terminology: Inheritance</vt:lpstr>
      <vt:lpstr>PowerPoint Presentation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Belajar Python</dc:title>
  <dc:creator>Siahaan, Mico</dc:creator>
  <cp:lastModifiedBy>Siahaan, Mico</cp:lastModifiedBy>
  <cp:revision>12</cp:revision>
  <dcterms:created xsi:type="dcterms:W3CDTF">2023-08-21T13:33:06Z</dcterms:created>
  <dcterms:modified xsi:type="dcterms:W3CDTF">2024-04-05T11:57:00Z</dcterms:modified>
</cp:coreProperties>
</file>